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8" r:id="rId2"/>
  </p:sldMasterIdLst>
  <p:sldIdLst>
    <p:sldId id="258" r:id="rId3"/>
    <p:sldId id="259" r:id="rId4"/>
    <p:sldId id="260" r:id="rId5"/>
    <p:sldId id="262" r:id="rId6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57EBF8A-3796-3B54-8ECF-5258C3685FD6}" name="片桐 健悟(Kengo Katagiri)" initials="KK" userId="S::Kengo.Katagiri@kagome.com::55aaa23f-69a4-4f7e-8ecf-2d27e45fa2a1" providerId="AD"/>
  <p188:author id="{573C72FB-89B0-F8CA-C766-CF9801217E04}" name="滝本 有美子" initials="滝本" userId="S-1-5-21-1407005919-975010171-313593124-15956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2784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8/10/relationships/authors" Target="authors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E403C4-6724-7C7E-7A57-E27B31D1E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E68B86-4B97-9BA0-8305-A9B7D532A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33C1CE-E2A8-8086-8460-6A841804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A1375-1D1C-1E42-D55E-7B7F5072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72F44D-F4B7-36EF-BD66-9DE9EB9B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33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D77D06-2CEB-9DAF-C40F-92C220CA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E2F99A-47B8-9AC0-0096-DB7C46456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EC3B5C-F6D4-700C-4D61-8D8F3CC3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D10088-B956-06A5-49C1-9E7EE96A6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E96A24-61BE-F839-FE25-26E4A260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81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6AD7EE1-91EE-D1A0-B8FB-529A36E6B4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209A4E-E44B-9EA2-6E5C-8A3928C97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21969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68A434-48E3-F1CA-D4C4-BB20F15E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35D875-37A7-052C-47DF-A95CFC20D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877BCC-7C88-05F7-A227-C4A3A69C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216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36308-A88E-3C42-E7CA-DA9FE1578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93FF5A-2BE0-BD12-5CD7-10CD58392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4BF97C-AD6F-B4B9-E7E1-9B4DED13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534C98-A352-3DD8-81AC-C399F551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CE2FB1-8AC5-D171-4E11-5FCE7B4B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3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F385F-1581-508E-6E4E-CCA31E92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494769-E17B-2E71-7466-5061AE30B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5040F8-0E3B-DC1F-B019-478CC2EA8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3BAFC5-79AD-942B-8B72-1E0942FD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B929A0-7D5A-CD88-4575-639D979A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245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51F2DC-C9C4-A01C-F8FE-EDC653A0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4CACB7-3201-FC79-B3B2-82D93A28C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A0CC6B-666D-B34E-9D63-54A8C745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E2F6C0-1FD8-49A6-578A-4DB449B2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990714-8A7B-BF24-4F45-59684FF8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968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29C4F8-7DF5-3815-59ED-9D26BFED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B3C006-AD31-3295-1968-D8BA0889A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7" y="2637014"/>
            <a:ext cx="2900363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A3265C-06BF-3C8E-66C5-7DCFF41EE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6150" y="2637014"/>
            <a:ext cx="2900363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67DCF2-C522-47F8-4B9C-FF53CA46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58DAC3-7E99-1CAB-9E08-82620DC5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147F70-953A-7E7E-B828-FD9A8D02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000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A8C1F5-9D8B-4C52-F3AC-F4402105D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79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0CEC0D-6398-EF82-19A8-C3CCD441A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679" y="2428347"/>
            <a:ext cx="290155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B97357F-9437-8DE9-A418-280315F2A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679" y="3618442"/>
            <a:ext cx="290155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2B5E0E-C8B5-CEF4-B412-4153A9FDD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841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E5216D3-D0E3-DA27-B0EF-B5038B117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841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2B893B6-D6BC-CB27-0C3B-726254A40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C5FC2F-0435-783C-802F-E61BBC56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BB26AE8-31C1-92FB-E3EA-6A69F3F9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868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9759F-DA4C-42D3-CCA1-C6E4E699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66CA61-15BE-1225-A318-57E15F77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EA45D2-0E1E-B971-3A6A-8B3C7F8A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8582A7-A2CD-CA64-DFB1-CF052325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271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3640A3-CD2D-9CF1-3A44-8FDC7BCB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35C39A5-3F2D-63DA-22C3-D505DD5D8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30C133-3B42-9AD7-84C7-F0217554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024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81F430-D2D5-E26D-9C6D-FAA9C2F2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79" y="660400"/>
            <a:ext cx="2212181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D7719A-B534-6DA9-1BA6-F554D08A5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841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931B31-A6A0-D706-9F16-BBFA9F591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679" y="2971800"/>
            <a:ext cx="2212181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AF3EE6-DA57-5E3C-1053-3A62CA7F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E1FF52-2AAC-67E4-A49D-4F9EF16FD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89CDBB-73F2-88AB-A32C-C7DC39FB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51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C76327-E240-21CC-A355-689F6D87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5AD309-B08B-6319-0CAD-C3B4C0187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A3F332-63A0-1837-875B-4DE8D7F4F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BC319F-971C-5F2E-E376-BA0BFFB69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2613E-2522-DA47-7B2E-DD1341B6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923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7EC050-7F64-8F94-B718-E3F850A35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79" y="660400"/>
            <a:ext cx="2212181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140E9E-CCCD-BBA4-445D-279903811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841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134CEB-188B-C5A4-3178-9A17FD45F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679" y="2971800"/>
            <a:ext cx="2212181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BE1EF1-5957-A886-BBE7-D0A875B2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EE611F-F4E0-5A76-FF0D-96FE0C6F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DC6A31-8D0F-4258-171D-B86EC091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459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B1D02-3454-9134-FBB4-079DEBCF1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CE4577-7453-9922-14BB-47F40062B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3BA9F-D1DE-EC1C-8674-2A1FE91F7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68A1A0-C080-05AB-FCF4-83F7ED617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655F8D-C9D5-AF1B-4D4E-2614A437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524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9EA033-52CB-4A99-0129-D944FF94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F95461-2647-5EC0-84F1-F673FDA03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21969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6EC5A1-41D3-9D84-09D2-D5F7C63A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A82C09-A039-9341-733A-04CFB5EA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C25B9-177A-6E47-3BF5-DF7766EF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10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73F68C-A06F-E888-877F-656A7C9F8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79B7E5-56E3-A672-1F51-0253DB059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E8BC1D-9297-A687-C786-F1ACF8E45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56EC0-E436-B280-552C-BE763F5E2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06E263-7FDC-202C-71BC-67474590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85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A98FDE-3A46-101D-95E4-1DB4D4707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6FDF42-F626-C011-2E4D-4383DEF4F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7" y="2637014"/>
            <a:ext cx="2900363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8F93CB-3A98-79E9-F9A3-45B2620F4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6150" y="2637014"/>
            <a:ext cx="2900363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8921F7-8178-738F-C155-87A1831A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65750F-01FA-4412-146D-FA0B006B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D07F74-0699-9C8E-CD9B-51DC67CD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98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D46091-95BB-723B-FFCB-41FCBBF80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79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1A50D7-FE07-E715-FF8E-7DFE9B71A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679" y="2428347"/>
            <a:ext cx="290155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530FA3-A1AF-DB54-31D0-58772C18D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679" y="3618442"/>
            <a:ext cx="290155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9F8A1F-816A-AFF6-734B-A05F95992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841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342E92-C5EE-4684-330B-A374DB0B0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841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B349763-3DBA-BF18-A7B3-7129ED7F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54CA9A-68B8-9C09-FB6E-692B16AE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322578-A56D-AB13-3220-0CF3EF77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53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45AA83-9724-8074-3D39-54574E852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027191-A911-97F4-698A-61AE7EAA7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ECA01B-6A0A-3347-6CDA-E32DCBFD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AAE377-DEAE-F693-7938-FCB241179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87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19B75B-EDD9-2148-24AA-20AD5297A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F2341B3-1675-A97A-C1E0-99674CF5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B1D9AAF-0F57-B3ED-D003-A5B52BD8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16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C554FF-C180-AF87-E8D8-E65D3A3B7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79" y="660400"/>
            <a:ext cx="2212181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531972-990F-8226-BDB1-B18D1AB8B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841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415A5B-912E-15BA-4B2C-E0E7897B6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679" y="2971800"/>
            <a:ext cx="2212181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A1E015-925B-E50E-412D-E1B7289A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648DBB-059E-C68E-387B-D4D5A0C11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B32E1D-28C7-B8E8-7666-8688A055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1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17860-B828-958E-3116-1A5B4D94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79" y="660400"/>
            <a:ext cx="2212181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CBA96D7-4CC0-F06C-1ED8-9AFD61344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841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B0EC3B-1B55-A219-B587-817772E0B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679" y="2971800"/>
            <a:ext cx="2212181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738925-00C8-CF75-A744-7605CBBA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301ABB-CEAB-32F0-3DEC-9F7B987F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2EA513-4B9C-F38D-1C39-C61CD7D6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45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36DE668-1A94-873F-1CB5-1129719B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F87313-BC16-3DE1-F325-E5FE2BE1C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AC177C-89BE-47A6-DF4B-EF634D0A5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FBE8F-B478-46A3-A616-5B2ABB69FBE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3767CD-C720-E4A9-8DA1-16BD2A954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B64D03-7F87-51DD-0578-C9C59138C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6065-AED7-4CFF-8C26-C5498DD87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16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E9F75C5-28DD-3093-F6AC-EE0B1F482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C6DE98-955E-7859-64E1-6B5AB98C4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4E3DAF-3ECF-E97F-8DBD-B24A332EC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CF253-0A93-48D9-ACE7-B661E283C94D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91700F-CC20-0B0A-B8F9-212CF920E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FE7247-25F1-2668-C6B8-37CA53BA4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E320-798B-4BCD-AF5A-E90B199D5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71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76DF03D-0BA6-2799-C07D-172CEA8E8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177659"/>
              </p:ext>
            </p:extLst>
          </p:nvPr>
        </p:nvGraphicFramePr>
        <p:xfrm>
          <a:off x="104422" y="112890"/>
          <a:ext cx="6649155" cy="960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844">
                  <a:extLst>
                    <a:ext uri="{9D8B030D-6E8A-4147-A177-3AD203B41FA5}">
                      <a16:colId xmlns:a16="http://schemas.microsoft.com/office/drawing/2014/main" val="3058629356"/>
                    </a:ext>
                  </a:extLst>
                </a:gridCol>
                <a:gridCol w="2009423">
                  <a:extLst>
                    <a:ext uri="{9D8B030D-6E8A-4147-A177-3AD203B41FA5}">
                      <a16:colId xmlns:a16="http://schemas.microsoft.com/office/drawing/2014/main" val="1912210673"/>
                    </a:ext>
                  </a:extLst>
                </a:gridCol>
                <a:gridCol w="3668888">
                  <a:extLst>
                    <a:ext uri="{9D8B030D-6E8A-4147-A177-3AD203B41FA5}">
                      <a16:colId xmlns:a16="http://schemas.microsoft.com/office/drawing/2014/main" val="1181850450"/>
                    </a:ext>
                  </a:extLst>
                </a:gridCol>
              </a:tblGrid>
              <a:tr h="565474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私の「ひろしまパスタ」メニュー</a:t>
                      </a: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応募用紙</a:t>
                      </a: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00752"/>
                  </a:ext>
                </a:extLst>
              </a:tr>
              <a:tr h="6430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メニュー名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79785"/>
                  </a:ext>
                </a:extLst>
              </a:tr>
              <a:tr h="5756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使用する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広島食材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広島食材：広島県産農林水産物や広島名産の加工食品等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208116"/>
                  </a:ext>
                </a:extLst>
              </a:tr>
              <a:tr h="775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使用する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赤いもの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例：ホールトマト、カットトマト、生トマト、トマトソース、トマトケチャップ、トマトペースト、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トマトピューレー、トマトジュース　など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282525"/>
                  </a:ext>
                </a:extLst>
              </a:tr>
              <a:tr h="471511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レシピ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写真またはイラスト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593952"/>
                  </a:ext>
                </a:extLst>
              </a:tr>
              <a:tr h="31517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209762"/>
                  </a:ext>
                </a:extLst>
              </a:tr>
              <a:tr h="36604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材料（　　人前）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レシピ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830683"/>
                  </a:ext>
                </a:extLst>
              </a:tr>
              <a:tr h="14295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endParaRPr lang="en-US" alt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18636"/>
                  </a:ext>
                </a:extLst>
              </a:tr>
              <a:tr h="16279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メニューの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アピール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5592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5D0757-52C1-8CCF-6F98-B96525639252}"/>
              </a:ext>
            </a:extLst>
          </p:cNvPr>
          <p:cNvSpPr txBox="1"/>
          <p:nvPr/>
        </p:nvSpPr>
        <p:spPr>
          <a:xfrm>
            <a:off x="2675467" y="3928533"/>
            <a:ext cx="24384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こちらに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写真もしくは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イラストを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貼り付けてください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6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76DF03D-0BA6-2799-C07D-172CEA8E8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57778"/>
              </p:ext>
            </p:extLst>
          </p:nvPr>
        </p:nvGraphicFramePr>
        <p:xfrm>
          <a:off x="104422" y="112889"/>
          <a:ext cx="6649155" cy="4164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222">
                  <a:extLst>
                    <a:ext uri="{9D8B030D-6E8A-4147-A177-3AD203B41FA5}">
                      <a16:colId xmlns:a16="http://schemas.microsoft.com/office/drawing/2014/main" val="3058629356"/>
                    </a:ext>
                  </a:extLst>
                </a:gridCol>
                <a:gridCol w="2968978">
                  <a:extLst>
                    <a:ext uri="{9D8B030D-6E8A-4147-A177-3AD203B41FA5}">
                      <a16:colId xmlns:a16="http://schemas.microsoft.com/office/drawing/2014/main" val="1912210673"/>
                    </a:ext>
                  </a:extLst>
                </a:gridCol>
                <a:gridCol w="801511">
                  <a:extLst>
                    <a:ext uri="{9D8B030D-6E8A-4147-A177-3AD203B41FA5}">
                      <a16:colId xmlns:a16="http://schemas.microsoft.com/office/drawing/2014/main" val="3097112148"/>
                    </a:ext>
                  </a:extLst>
                </a:gridCol>
                <a:gridCol w="1199444">
                  <a:extLst>
                    <a:ext uri="{9D8B030D-6E8A-4147-A177-3AD203B41FA5}">
                      <a16:colId xmlns:a16="http://schemas.microsoft.com/office/drawing/2014/main" val="947061851"/>
                    </a:ext>
                  </a:extLst>
                </a:gridCol>
              </a:tblGrid>
              <a:tr h="5457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079785"/>
                  </a:ext>
                </a:extLst>
              </a:tr>
              <a:tr h="586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208116"/>
                  </a:ext>
                </a:extLst>
              </a:tr>
              <a:tr h="586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小学校名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学年　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年生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807219"/>
                  </a:ext>
                </a:extLst>
              </a:tr>
              <a:tr h="586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〒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広島県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904687"/>
                  </a:ext>
                </a:extLst>
              </a:tr>
              <a:tr h="586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768428"/>
                  </a:ext>
                </a:extLst>
              </a:tr>
              <a:tr h="586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表彰時の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氏名の公表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公表する　　 ／ 　　公表しない　　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いずれかに○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845104"/>
                  </a:ext>
                </a:extLst>
              </a:tr>
              <a:tr h="688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氏名を公表しない場合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代わりのニックネーム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※10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字以内でお願いします。文字のみの使用とし、記号等の使用はお控えください。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46135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7DC434D-8343-8FC6-EDDF-D56768CC749A}"/>
              </a:ext>
            </a:extLst>
          </p:cNvPr>
          <p:cNvSpPr txBox="1"/>
          <p:nvPr/>
        </p:nvSpPr>
        <p:spPr>
          <a:xfrm>
            <a:off x="104422" y="4350108"/>
            <a:ext cx="6378223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18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※この用紙に御記入いただいた個人情報は、本プロジェクト以外の目的には使用いたしません。</a:t>
            </a:r>
            <a:endParaRPr lang="en-US" altLang="ja-JP" sz="1800" dirty="0">
              <a:solidFill>
                <a:srgbClr val="000000"/>
              </a:solidFill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ja-JP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表彰メニューに選定された際は、メニュー名とともに、</a:t>
            </a:r>
            <a:br>
              <a:rPr lang="en-US" altLang="ja-JP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en-US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応募者の「氏名」「小学校名」「学年」を公表します。</a:t>
            </a:r>
            <a:br>
              <a:rPr lang="en-US" altLang="ja-JP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en-US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（ただし、「公表しない」を選ばれた場合は、「氏名」の代わりに「ニックネーム」を公表します。）</a:t>
            </a:r>
            <a:endParaRPr lang="en-US" altLang="ja-JP" sz="18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altLang="ja-JP" sz="1800" dirty="0">
              <a:solidFill>
                <a:srgbClr val="000000"/>
              </a:solidFill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4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76DF03D-0BA6-2799-C07D-172CEA8E8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02571"/>
              </p:ext>
            </p:extLst>
          </p:nvPr>
        </p:nvGraphicFramePr>
        <p:xfrm>
          <a:off x="104422" y="112890"/>
          <a:ext cx="6649155" cy="960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844">
                  <a:extLst>
                    <a:ext uri="{9D8B030D-6E8A-4147-A177-3AD203B41FA5}">
                      <a16:colId xmlns:a16="http://schemas.microsoft.com/office/drawing/2014/main" val="3058629356"/>
                    </a:ext>
                  </a:extLst>
                </a:gridCol>
                <a:gridCol w="2009423">
                  <a:extLst>
                    <a:ext uri="{9D8B030D-6E8A-4147-A177-3AD203B41FA5}">
                      <a16:colId xmlns:a16="http://schemas.microsoft.com/office/drawing/2014/main" val="1912210673"/>
                    </a:ext>
                  </a:extLst>
                </a:gridCol>
                <a:gridCol w="3668888">
                  <a:extLst>
                    <a:ext uri="{9D8B030D-6E8A-4147-A177-3AD203B41FA5}">
                      <a16:colId xmlns:a16="http://schemas.microsoft.com/office/drawing/2014/main" val="1181850450"/>
                    </a:ext>
                  </a:extLst>
                </a:gridCol>
              </a:tblGrid>
              <a:tr h="565474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私の「ひろしまパスタ」メニュー</a:t>
                      </a: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応募用紙</a:t>
                      </a: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00752"/>
                  </a:ext>
                </a:extLst>
              </a:tr>
              <a:tr h="6430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メニュー名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40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音戸しらすの情熱パスタ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79785"/>
                  </a:ext>
                </a:extLst>
              </a:tr>
              <a:tr h="5756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使用する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広島食材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音戸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しらす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広島食材：広島県産農林水産物や広島名産の加工食品等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208116"/>
                  </a:ext>
                </a:extLst>
              </a:tr>
              <a:tr h="775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使用する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赤いもの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トマトペースト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例：ホールトマト、カットトマト、生トマト、トマトソース、トマトケチャップ、トマトペースト、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トマトピューレー、トマトジュース　など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282525"/>
                  </a:ext>
                </a:extLst>
              </a:tr>
              <a:tr h="471511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レシピ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写真またはイラスト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593952"/>
                  </a:ext>
                </a:extLst>
              </a:tr>
              <a:tr h="31517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209762"/>
                  </a:ext>
                </a:extLst>
              </a:tr>
              <a:tr h="36604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材料（　４　人前）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レシピ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830683"/>
                  </a:ext>
                </a:extLst>
              </a:tr>
              <a:tr h="14295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・パスタ　　</a:t>
                      </a:r>
                      <a:r>
                        <a:rPr 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400g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・音戸しらす　好きなだけ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・トマトペースト　</a:t>
                      </a:r>
                      <a:r>
                        <a:rPr 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30g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・アスパラ　　</a:t>
                      </a:r>
                      <a:r>
                        <a:rPr 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8</a:t>
                      </a: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本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・ベーコン　　</a:t>
                      </a:r>
                      <a:r>
                        <a:rPr 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4</a:t>
                      </a: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枚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・塩コショウ　少々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①パスタを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分ゆでている間に、アスパラ・ベーコンを切る。</a:t>
                      </a:r>
                    </a:p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②ゆであがったパスタと１の材料を一緒に炒め合わせる。</a:t>
                      </a:r>
                    </a:p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③トマトペーストを加えて、塩コショウで味をととのえる。</a:t>
                      </a:r>
                    </a:p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④音戸しらすを好きなだけかける。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18636"/>
                  </a:ext>
                </a:extLst>
              </a:tr>
              <a:tr h="16279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メニューの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アピール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小さい頃から大好きな音戸のしらすを使いました。</a:t>
                      </a:r>
                    </a:p>
                    <a:p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真っ赤なトマトペーストで、情熱を表しました。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55920"/>
                  </a:ext>
                </a:extLst>
              </a:tr>
            </a:tbl>
          </a:graphicData>
        </a:graphic>
      </p:graphicFrame>
      <p:sp>
        <p:nvSpPr>
          <p:cNvPr id="3" name="テキスト ボックス 5">
            <a:extLst>
              <a:ext uri="{FF2B5EF4-FFF2-40B4-BE49-F238E27FC236}">
                <a16:creationId xmlns:a16="http://schemas.microsoft.com/office/drawing/2014/main" id="{C9579A1A-34CF-DBEE-6BAE-5373AD0CEF26}"/>
              </a:ext>
            </a:extLst>
          </p:cNvPr>
          <p:cNvSpPr txBox="1"/>
          <p:nvPr/>
        </p:nvSpPr>
        <p:spPr>
          <a:xfrm>
            <a:off x="-79023" y="-44805"/>
            <a:ext cx="2413000" cy="5219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sz="2000" b="1" kern="100" dirty="0">
                <a:effectLst/>
                <a:highlight>
                  <a:srgbClr val="FFFF00"/>
                </a:highligh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★</a:t>
            </a:r>
            <a:r>
              <a:rPr lang="ja-JP" altLang="en-US" sz="2000" b="1" kern="100" dirty="0">
                <a:effectLst/>
                <a:highlight>
                  <a:srgbClr val="FFFF00"/>
                </a:highligh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応募用紙 </a:t>
            </a:r>
            <a:r>
              <a:rPr lang="ja-JP" sz="2000" b="1" kern="100" dirty="0">
                <a:effectLst/>
                <a:highlight>
                  <a:srgbClr val="FFFF00"/>
                </a:highligh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記入例</a:t>
            </a:r>
            <a:endParaRPr 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5" name="Picture 2044746577" descr="皿の上の肉と野菜の料理&#10;&#10;自動的に生成された説明">
            <a:extLst>
              <a:ext uri="{FF2B5EF4-FFF2-40B4-BE49-F238E27FC236}">
                <a16:creationId xmlns:a16="http://schemas.microsoft.com/office/drawing/2014/main" id="{01E8B2DF-0287-EE7A-BAA9-C1D0CF499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1891" y="3202039"/>
            <a:ext cx="4615708" cy="3074613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F836269F-7021-11BF-D8A8-239AE1CBE42B}"/>
              </a:ext>
            </a:extLst>
          </p:cNvPr>
          <p:cNvSpPr/>
          <p:nvPr/>
        </p:nvSpPr>
        <p:spPr>
          <a:xfrm>
            <a:off x="1448541" y="5396125"/>
            <a:ext cx="3080385" cy="756285"/>
          </a:xfrm>
          <a:prstGeom prst="wedgeRoundRectCallout">
            <a:avLst>
              <a:gd name="adj1" fmla="val -12599"/>
              <a:gd name="adj2" fmla="val -79691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ja-JP" sz="1100" kern="10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※応募作品は、レシピ集やレシピ本、レシピサイト等で公開されていないものとします。</a:t>
            </a:r>
            <a:endParaRPr lang="ja-JP" sz="12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7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76DF03D-0BA6-2799-C07D-172CEA8E8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716489"/>
              </p:ext>
            </p:extLst>
          </p:nvPr>
        </p:nvGraphicFramePr>
        <p:xfrm>
          <a:off x="104422" y="112889"/>
          <a:ext cx="6649155" cy="4164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222">
                  <a:extLst>
                    <a:ext uri="{9D8B030D-6E8A-4147-A177-3AD203B41FA5}">
                      <a16:colId xmlns:a16="http://schemas.microsoft.com/office/drawing/2014/main" val="3058629356"/>
                    </a:ext>
                  </a:extLst>
                </a:gridCol>
                <a:gridCol w="2968978">
                  <a:extLst>
                    <a:ext uri="{9D8B030D-6E8A-4147-A177-3AD203B41FA5}">
                      <a16:colId xmlns:a16="http://schemas.microsoft.com/office/drawing/2014/main" val="1912210673"/>
                    </a:ext>
                  </a:extLst>
                </a:gridCol>
                <a:gridCol w="801511">
                  <a:extLst>
                    <a:ext uri="{9D8B030D-6E8A-4147-A177-3AD203B41FA5}">
                      <a16:colId xmlns:a16="http://schemas.microsoft.com/office/drawing/2014/main" val="3097112148"/>
                    </a:ext>
                  </a:extLst>
                </a:gridCol>
                <a:gridCol w="1199444">
                  <a:extLst>
                    <a:ext uri="{9D8B030D-6E8A-4147-A177-3AD203B41FA5}">
                      <a16:colId xmlns:a16="http://schemas.microsoft.com/office/drawing/2014/main" val="947061851"/>
                    </a:ext>
                  </a:extLst>
                </a:gridCol>
              </a:tblGrid>
              <a:tr h="5457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ひろしま　たろう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079785"/>
                  </a:ext>
                </a:extLst>
              </a:tr>
              <a:tr h="586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広島　太郎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208116"/>
                  </a:ext>
                </a:extLst>
              </a:tr>
              <a:tr h="586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小学校名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○○小学校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学年　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年生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807219"/>
                  </a:ext>
                </a:extLst>
              </a:tr>
              <a:tr h="586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〒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000-0000</a:t>
                      </a:r>
                    </a:p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広島市○○区○○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904687"/>
                  </a:ext>
                </a:extLst>
              </a:tr>
              <a:tr h="586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0000-00-0000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768428"/>
                  </a:ext>
                </a:extLst>
              </a:tr>
              <a:tr h="586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表彰時の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氏名の公表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公表する　　 ／ 　　公表しない　　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いずれかに○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845104"/>
                  </a:ext>
                </a:extLst>
              </a:tr>
              <a:tr h="688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氏名を公表しない場合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代わりのニックネーム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※10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字以内でお願いします。文字のみの使用とし、記号等の使用はお控えください。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46135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7DC434D-8343-8FC6-EDDF-D56768CC749A}"/>
              </a:ext>
            </a:extLst>
          </p:cNvPr>
          <p:cNvSpPr txBox="1"/>
          <p:nvPr/>
        </p:nvSpPr>
        <p:spPr>
          <a:xfrm>
            <a:off x="104422" y="4350108"/>
            <a:ext cx="6378223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18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※この用紙に御記入いただいた個人情報は、本プロジェクト以外の目的には使用いたしません。</a:t>
            </a:r>
            <a:endParaRPr lang="en-US" altLang="ja-JP" sz="1800" dirty="0">
              <a:solidFill>
                <a:srgbClr val="000000"/>
              </a:solidFill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ja-JP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表彰メニューに選定された際は、メニュー名とともに、</a:t>
            </a:r>
            <a:br>
              <a:rPr lang="en-US" altLang="ja-JP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en-US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応募者の「氏名」「小学校名」「学年」を公表します。</a:t>
            </a:r>
            <a:br>
              <a:rPr lang="en-US" altLang="ja-JP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en-US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（ただし、「公表しない」を選ばれた場合は、「氏名」の代わりに「ニックネーム」を公表します。）</a:t>
            </a:r>
            <a:endParaRPr lang="en-US" altLang="ja-JP" sz="1800" dirty="0">
              <a:solidFill>
                <a:srgbClr val="000000"/>
              </a:solidFill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altLang="ja-JP" sz="1800" dirty="0">
              <a:solidFill>
                <a:srgbClr val="000000"/>
              </a:solidFill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5">
            <a:extLst>
              <a:ext uri="{FF2B5EF4-FFF2-40B4-BE49-F238E27FC236}">
                <a16:creationId xmlns:a16="http://schemas.microsoft.com/office/drawing/2014/main" id="{F7780CAF-508A-324D-83FC-B63C4F35758E}"/>
              </a:ext>
            </a:extLst>
          </p:cNvPr>
          <p:cNvSpPr txBox="1"/>
          <p:nvPr/>
        </p:nvSpPr>
        <p:spPr>
          <a:xfrm>
            <a:off x="-79023" y="-44805"/>
            <a:ext cx="2413000" cy="5219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sz="2000" b="1" kern="100" dirty="0">
                <a:effectLst/>
                <a:highlight>
                  <a:srgbClr val="FFFF00"/>
                </a:highligh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★</a:t>
            </a:r>
            <a:r>
              <a:rPr lang="ja-JP" altLang="en-US" sz="2000" b="1" kern="100" dirty="0">
                <a:effectLst/>
                <a:highlight>
                  <a:srgbClr val="FFFF00"/>
                </a:highligh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応募用紙 </a:t>
            </a:r>
            <a:r>
              <a:rPr lang="ja-JP" sz="2000" b="1" kern="100" dirty="0">
                <a:effectLst/>
                <a:highlight>
                  <a:srgbClr val="FFFF00"/>
                </a:highligh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記入例</a:t>
            </a:r>
            <a:endParaRPr 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D856A85C-FCEB-86C3-CD66-ECC1F7A5217E}"/>
              </a:ext>
            </a:extLst>
          </p:cNvPr>
          <p:cNvSpPr/>
          <p:nvPr/>
        </p:nvSpPr>
        <p:spPr>
          <a:xfrm>
            <a:off x="2333977" y="3119052"/>
            <a:ext cx="508000" cy="3725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2E342792-1FC2-24E0-5FB9-87261EFED270}"/>
              </a:ext>
            </a:extLst>
          </p:cNvPr>
          <p:cNvSpPr/>
          <p:nvPr/>
        </p:nvSpPr>
        <p:spPr>
          <a:xfrm>
            <a:off x="4295070" y="477165"/>
            <a:ext cx="2187575" cy="565785"/>
          </a:xfrm>
          <a:prstGeom prst="wedgeRoundRectCallout">
            <a:avLst>
              <a:gd name="adj1" fmla="val -66135"/>
              <a:gd name="adj2" fmla="val -22883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ja-JP" sz="10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※複数名で応募する場合、全員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sz="10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の名前を書いてください。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000D2E7A-FAD4-82BF-F107-A4035AD57B1D}"/>
              </a:ext>
            </a:extLst>
          </p:cNvPr>
          <p:cNvSpPr/>
          <p:nvPr/>
        </p:nvSpPr>
        <p:spPr>
          <a:xfrm>
            <a:off x="1926307" y="2736806"/>
            <a:ext cx="4827270" cy="337185"/>
          </a:xfrm>
          <a:prstGeom prst="wedgeRoundRectCallout">
            <a:avLst>
              <a:gd name="adj1" fmla="val -27888"/>
              <a:gd name="adj2" fmla="val -1111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ja-JP" sz="10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※複数名 で応募する場合は 、 代表者の</a:t>
            </a:r>
            <a:r>
              <a:rPr lang="ja-JP" altLang="en-US" sz="10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住所・</a:t>
            </a:r>
            <a:r>
              <a:rPr lang="ja-JP" sz="10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電話番号を書いてください。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05539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_A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_A4" id="{B98CE906-4238-4E1F-B1E0-66B7D128065D}" vid="{1474D2F2-1BA7-4E38-87CF-3250BA558201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230914作成" id="{CC11389F-610B-486F-9F93-B3FD0020A0FB}" vid="{3B91EED4-E7D1-4D58-967B-417B3DB2A6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テーマ1_A4縦</Template>
  <TotalTime>235</TotalTime>
  <Words>596</Words>
  <Application>Microsoft Office PowerPoint</Application>
  <PresentationFormat>A4 210 x 297 mm</PresentationFormat>
  <Paragraphs>107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HG丸ｺﾞｼｯｸM-PRO</vt:lpstr>
      <vt:lpstr>ＭＳ 明朝</vt:lpstr>
      <vt:lpstr>游ゴシック</vt:lpstr>
      <vt:lpstr>游ゴシック Light</vt:lpstr>
      <vt:lpstr>Arial</vt:lpstr>
      <vt:lpstr>Century</vt:lpstr>
      <vt:lpstr>テーマ1_A4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片桐 健悟(Kengo Katagiri)</dc:creator>
  <cp:lastModifiedBy>庄司 優衣</cp:lastModifiedBy>
  <cp:revision>6</cp:revision>
  <dcterms:created xsi:type="dcterms:W3CDTF">2024-06-05T16:43:57Z</dcterms:created>
  <dcterms:modified xsi:type="dcterms:W3CDTF">2024-06-20T02:22:22Z</dcterms:modified>
</cp:coreProperties>
</file>